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258" r:id="rId2"/>
    <p:sldId id="259" r:id="rId3"/>
    <p:sldId id="257" r:id="rId4"/>
    <p:sldId id="260" r:id="rId5"/>
    <p:sldId id="261" r:id="rId6"/>
    <p:sldId id="272" r:id="rId7"/>
    <p:sldId id="263" r:id="rId8"/>
    <p:sldId id="273" r:id="rId9"/>
    <p:sldId id="265" r:id="rId10"/>
    <p:sldId id="266" r:id="rId11"/>
    <p:sldId id="267" r:id="rId12"/>
    <p:sldId id="276" r:id="rId13"/>
    <p:sldId id="277" r:id="rId14"/>
    <p:sldId id="278" r:id="rId15"/>
    <p:sldId id="281" r:id="rId16"/>
    <p:sldId id="282" r:id="rId17"/>
    <p:sldId id="279" r:id="rId18"/>
    <p:sldId id="268" r:id="rId19"/>
    <p:sldId id="274" r:id="rId20"/>
    <p:sldId id="270" r:id="rId21"/>
    <p:sldId id="275" r:id="rId22"/>
    <p:sldId id="271" r:id="rId23"/>
    <p:sldId id="262" r:id="rId24"/>
  </p:sldIdLst>
  <p:sldSz cx="18288000" cy="10287000"/>
  <p:notesSz cx="7010400" cy="92964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DengXian" panose="02010600030101010101" pitchFamily="2" charset="-122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B38"/>
    <a:srgbClr val="1C4483"/>
    <a:srgbClr val="FF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96" y="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C369C-E946-4AD1-B571-C9E79A81B819}" type="datetimeFigureOut">
              <a:rPr lang="zh-HK" altLang="en-US" smtClean="0"/>
              <a:t>13/11/2025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D43C9-2DC3-4C5D-8C27-2C4EB2EBCA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2442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5;g3459f746d5f_1_0:notes">
            <a:extLst>
              <a:ext uri="{FF2B5EF4-FFF2-40B4-BE49-F238E27FC236}">
                <a16:creationId xmlns:a16="http://schemas.microsoft.com/office/drawing/2014/main" id="{BD664A92-E452-0444-56C1-9A5431BD8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400"/>
            </a:pPr>
            <a:endParaRPr lang="zh-HK" altLang="zh-HK"/>
          </a:p>
        </p:txBody>
      </p:sp>
      <p:sp>
        <p:nvSpPr>
          <p:cNvPr id="14339" name="Google Shape;106;g3459f746d5f_1_0:notes">
            <a:extLst>
              <a:ext uri="{FF2B5EF4-FFF2-40B4-BE49-F238E27FC236}">
                <a16:creationId xmlns:a16="http://schemas.microsoft.com/office/drawing/2014/main" id="{5DA59C9D-9F79-1C11-4E14-5064B203EED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2075" y="746125"/>
            <a:ext cx="6613525" cy="3721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日期版面配置區 1">
            <a:extLst>
              <a:ext uri="{FF2B5EF4-FFF2-40B4-BE49-F238E27FC236}">
                <a16:creationId xmlns:a16="http://schemas.microsoft.com/office/drawing/2014/main" id="{C129B35F-3E2B-3C76-0348-71318FB8EF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itchFamily="34" charset="-12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itchFamily="34" charset="-12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itchFamily="34" charset="-12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itchFamily="34" charset="-12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itchFamily="34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itchFamily="34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itchFamily="34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itchFamily="34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Arial Unicode MS" pitchFamily="34" charset="-120"/>
              </a:defRPr>
            </a:lvl9pPr>
          </a:lstStyle>
          <a:p>
            <a:r>
              <a:rPr lang="en-US" altLang="zh-HK" sz="1200">
                <a:latin typeface="Arial" panose="020B0604020202020204" pitchFamily="34" charset="0"/>
                <a:ea typeface="新細明體" panose="02020500000000000000" pitchFamily="18" charset="-120"/>
              </a:rPr>
              <a:t>29 MAR 2025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0EE4F2-C4E5-4C31-9D2E-DDF74BA85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095500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AAD78FB-E80C-4492-AC51-EC0FE53B9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815012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031A5E-38C0-474E-A651-DB6B3A44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B6AF-45F2-43F4-AB36-F675901124FB}" type="datetimeFigureOut">
              <a:rPr lang="zh-HK" altLang="en-US" smtClean="0"/>
              <a:t>13/11/2025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FEDDEE-BE5E-47D5-A6B5-9B8A5C94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61D442-0B5B-45FC-A7C6-EDA0A706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0333-6BF4-4DEE-A439-1041D3CD37F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B932C3E6-69C8-4FEB-88C7-292C179B8A39}"/>
              </a:ext>
            </a:extLst>
          </p:cNvPr>
          <p:cNvSpPr/>
          <p:nvPr userDrawn="1"/>
        </p:nvSpPr>
        <p:spPr>
          <a:xfrm>
            <a:off x="-1" y="-1362"/>
            <a:ext cx="18288000" cy="1807119"/>
          </a:xfrm>
          <a:prstGeom prst="rect">
            <a:avLst/>
          </a:prstGeom>
          <a:solidFill>
            <a:srgbClr val="1C4483"/>
          </a:solidFill>
        </p:spPr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9D08609-1F69-4314-845D-0DEDF7408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6"/>
          <a:stretch/>
        </p:blipFill>
        <p:spPr>
          <a:xfrm>
            <a:off x="304800" y="619108"/>
            <a:ext cx="2590801" cy="121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5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FB0848-E07F-4D72-BA12-8ADCB05F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46BBB20-9EFA-4AE8-881A-A1AD2D626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8BD705B-1A29-407E-9AD6-8AC47F415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B6AF-45F2-43F4-AB36-F675901124FB}" type="datetimeFigureOut">
              <a:rPr lang="zh-HK" altLang="en-US" smtClean="0"/>
              <a:t>13/11/2025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993ED4-973A-46B1-926C-24DA63244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CD5C56-8711-477D-9A7D-DEE2F637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0333-6BF4-4DEE-A439-1041D3CD37F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059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A64BC94-8225-4BFC-A265-F3F608AC8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C3ED92A-5AF0-4FF0-A627-08016C435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E2CCE5-873B-433C-9BC2-401EEB3CB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B6AF-45F2-43F4-AB36-F675901124FB}" type="datetimeFigureOut">
              <a:rPr lang="zh-HK" altLang="en-US" smtClean="0"/>
              <a:t>13/11/2025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F2939E-2C09-4BF8-B7B7-2FD6EAB8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D50174-9FEB-4584-9FCF-E4B565BF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0333-6BF4-4DEE-A439-1041D3CD37F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9735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"/>
          <p:cNvSpPr/>
          <p:nvPr/>
        </p:nvSpPr>
        <p:spPr>
          <a:xfrm rot="5400000">
            <a:off x="4400550" y="5543551"/>
            <a:ext cx="342901" cy="9144001"/>
          </a:xfrm>
          <a:prstGeom prst="rect">
            <a:avLst/>
          </a:prstGeom>
          <a:solidFill>
            <a:srgbClr val="1C4483"/>
          </a:solidFill>
          <a:ln w="12700">
            <a:miter lim="400000"/>
          </a:ln>
        </p:spPr>
        <p:txBody>
          <a:bodyPr lIns="68579" tIns="68579" rIns="68579" bIns="68579"/>
          <a:lstStyle/>
          <a:p>
            <a:pPr defTabSz="1028712">
              <a:lnSpc>
                <a:spcPct val="100000"/>
              </a:lnSpc>
              <a:spcBef>
                <a:spcPts val="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531" dirty="0"/>
          </a:p>
        </p:txBody>
      </p:sp>
      <p:sp>
        <p:nvSpPr>
          <p:cNvPr id="186" name="Rectangle"/>
          <p:cNvSpPr/>
          <p:nvPr/>
        </p:nvSpPr>
        <p:spPr>
          <a:xfrm rot="5400000">
            <a:off x="13544551" y="5543551"/>
            <a:ext cx="342901" cy="9144001"/>
          </a:xfrm>
          <a:prstGeom prst="rect">
            <a:avLst/>
          </a:prstGeom>
          <a:solidFill>
            <a:srgbClr val="F3AB38"/>
          </a:solidFill>
          <a:ln w="12700">
            <a:miter lim="400000"/>
          </a:ln>
        </p:spPr>
        <p:txBody>
          <a:bodyPr lIns="68579" tIns="68579" rIns="68579" bIns="68579"/>
          <a:lstStyle/>
          <a:p>
            <a:pPr defTabSz="1028712">
              <a:lnSpc>
                <a:spcPct val="100000"/>
              </a:lnSpc>
              <a:spcBef>
                <a:spcPts val="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sz="2531" dirty="0"/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540305" y="9629493"/>
            <a:ext cx="490397" cy="357752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71616">
              <a:defRPr sz="1688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4234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464D562-56C2-18A6-54FB-498F8AD5C7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485775"/>
            <a:ext cx="4455066" cy="175432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sz="5400" b="1" dirty="0">
                <a:latin typeface="Arial" panose="020B0604020202020204" pitchFamily="34" charset="0"/>
                <a:cs typeface="Arial" panose="020B0604020202020204" pitchFamily="34" charset="0"/>
              </a:rPr>
              <a:t>About IFPHK</a:t>
            </a:r>
          </a:p>
          <a:p>
            <a:pPr>
              <a:defRPr/>
            </a:pPr>
            <a:endParaRPr lang="zh-HK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0FE199A-A5AE-68F6-21AF-591F4BD515CF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4400550" y="5543550"/>
            <a:ext cx="342900" cy="9144000"/>
          </a:xfrm>
          <a:prstGeom prst="rect">
            <a:avLst/>
          </a:prstGeom>
          <a:solidFill>
            <a:srgbClr val="1C4483"/>
          </a:solidFill>
          <a:ln>
            <a:noFill/>
          </a:ln>
        </p:spPr>
        <p:txBody>
          <a:bodyPr lIns="102869" tIns="51434" rIns="102869" bIns="51434"/>
          <a:lstStyle>
            <a:lvl1pPr defTabSz="6858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defTabSz="6858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defTabSz="6858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defTabSz="6858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defTabSz="6858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HK" altLang="en-US" sz="3000">
              <a:latin typeface="Calibri" panose="020F0502020204030204" pitchFamily="34" charset="0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C97CC8B5-688D-EFBD-2B21-0882E33D3EF5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>
            <a:off x="13544550" y="5543550"/>
            <a:ext cx="342900" cy="9144000"/>
          </a:xfrm>
          <a:prstGeom prst="rect">
            <a:avLst/>
          </a:prstGeom>
          <a:solidFill>
            <a:srgbClr val="F3AB38"/>
          </a:solidFill>
          <a:ln>
            <a:noFill/>
          </a:ln>
        </p:spPr>
        <p:txBody>
          <a:bodyPr lIns="102869" tIns="51434" rIns="102869" bIns="51434"/>
          <a:lstStyle>
            <a:lvl1pPr defTabSz="6858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defTabSz="6858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defTabSz="6858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defTabSz="6858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defTabSz="6858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HK" altLang="en-US" sz="3000">
              <a:latin typeface="Calibri" panose="020F0502020204030204" pitchFamily="34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6DE6C211-A162-C216-82E8-1D4170ACEC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04800" cy="1943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HK" altLang="en-US" sz="3000">
              <a:latin typeface="Calibri" panose="020F0502020204030204" pitchFamily="34" charset="0"/>
            </a:endParaRPr>
          </a:p>
        </p:txBody>
      </p:sp>
      <p:sp>
        <p:nvSpPr>
          <p:cNvPr id="6" name="日期版面配置區 3">
            <a:extLst>
              <a:ext uri="{FF2B5EF4-FFF2-40B4-BE49-F238E27FC236}">
                <a16:creationId xmlns:a16="http://schemas.microsoft.com/office/drawing/2014/main" id="{4363B4FC-130C-9140-4045-84312819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CBFF-EF94-4CE4-8F23-4CADA949D96E}" type="datetimeFigureOut">
              <a:rPr lang="zh-HK" altLang="en-US"/>
              <a:pPr>
                <a:defRPr/>
              </a:pPr>
              <a:t>13/11/2025</a:t>
            </a:fld>
            <a:endParaRPr lang="zh-HK" altLang="en-US"/>
          </a:p>
        </p:txBody>
      </p:sp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id="{B9B97DAE-FB02-34DB-4187-0FFDEF820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8FDBDD4B-C991-ADE9-F4B8-BE390DA32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7D342-1036-438F-8362-22702335E602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67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D57C49-750E-4527-8506-E7972534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D4DC97-A571-4025-AB0E-0C3E7C6FE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10404B-A24C-4909-B9C2-7E1D43CA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B6AF-45F2-43F4-AB36-F675901124FB}" type="datetimeFigureOut">
              <a:rPr lang="zh-HK" altLang="en-US" smtClean="0"/>
              <a:t>13/11/2025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A3B5DB-CC2C-4570-B785-713D6830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DBC719-29F4-43AD-A7F8-6B79E79B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0333-6BF4-4DEE-A439-1041D3CD37F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7D37E824-32E2-402B-AAFB-D98526A95E99}"/>
              </a:ext>
            </a:extLst>
          </p:cNvPr>
          <p:cNvSpPr/>
          <p:nvPr userDrawn="1"/>
        </p:nvSpPr>
        <p:spPr>
          <a:xfrm>
            <a:off x="0" y="0"/>
            <a:ext cx="195435" cy="1807119"/>
          </a:xfrm>
          <a:prstGeom prst="rect">
            <a:avLst/>
          </a:prstGeom>
          <a:solidFill>
            <a:srgbClr val="1C4483"/>
          </a:solidFill>
        </p:spPr>
      </p:sp>
    </p:spTree>
    <p:extLst>
      <p:ext uri="{BB962C8B-B14F-4D97-AF65-F5344CB8AC3E}">
        <p14:creationId xmlns:p14="http://schemas.microsoft.com/office/powerpoint/2010/main" val="332198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0802D-1046-4C5C-8618-005DC372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AD31CB-4F6A-4C7C-8F64-417E1CB8F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53CAB0-8CFF-4036-947F-5E50FEAA6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B6AF-45F2-43F4-AB36-F675901124FB}" type="datetimeFigureOut">
              <a:rPr lang="zh-HK" altLang="en-US" smtClean="0"/>
              <a:t>13/11/2025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D7CC84-3E03-471F-BDE4-CFD1542B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607EA9-801B-4FAA-BC2A-DDA60DD9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0333-6BF4-4DEE-A439-1041D3CD37F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DFC26150-2602-4988-BBA0-773EB85E51DB}"/>
              </a:ext>
            </a:extLst>
          </p:cNvPr>
          <p:cNvSpPr/>
          <p:nvPr userDrawn="1"/>
        </p:nvSpPr>
        <p:spPr>
          <a:xfrm>
            <a:off x="0" y="0"/>
            <a:ext cx="195435" cy="1807119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9767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9AA006-31C8-4749-A75A-7B2F93C6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E4C4E4-7FCB-42CD-9FF6-B59483154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EF5F523-CE69-46B2-833A-C316AA312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8B5C50F-DD14-4707-A976-BD93095B5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B6AF-45F2-43F4-AB36-F675901124FB}" type="datetimeFigureOut">
              <a:rPr lang="zh-HK" altLang="en-US" smtClean="0"/>
              <a:t>13/11/2025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27A21A2-A02E-4285-8884-3741060E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4FA6101-838B-4E50-AEB3-A5A71661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0333-6BF4-4DEE-A439-1041D3CD37F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E28CBB68-E205-498E-8C9C-5EFEF3EE576B}"/>
              </a:ext>
            </a:extLst>
          </p:cNvPr>
          <p:cNvSpPr/>
          <p:nvPr userDrawn="1"/>
        </p:nvSpPr>
        <p:spPr>
          <a:xfrm>
            <a:off x="0" y="0"/>
            <a:ext cx="195435" cy="1807119"/>
          </a:xfrm>
          <a:prstGeom prst="rect">
            <a:avLst/>
          </a:prstGeom>
          <a:solidFill>
            <a:srgbClr val="F3AB38"/>
          </a:solidFill>
        </p:spPr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3462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B78724-06FC-4873-93BB-A7402249A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F4589A-2727-47A8-A553-9B5DA7496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FD9880F-484E-4EC0-93B1-8E7E5F10F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B3A09D5-BBDC-4FC1-B571-0A77D818C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CA24C2E-B33C-4B4A-9868-342BDB0BE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671EA27-1A8A-49F2-BD38-6CD2E0A4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B6AF-45F2-43F4-AB36-F675901124FB}" type="datetimeFigureOut">
              <a:rPr lang="zh-HK" altLang="en-US" smtClean="0"/>
              <a:t>13/11/2025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906436D-1372-4B5F-8AAD-A3BEB587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85F0772-977C-405D-AE4A-3F1A3021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0333-6BF4-4DEE-A439-1041D3CD37F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41BCCA31-FFE7-4DB6-97E7-E7ED8A0CFB22}"/>
              </a:ext>
            </a:extLst>
          </p:cNvPr>
          <p:cNvSpPr/>
          <p:nvPr userDrawn="1"/>
        </p:nvSpPr>
        <p:spPr>
          <a:xfrm>
            <a:off x="0" y="0"/>
            <a:ext cx="195435" cy="1807119"/>
          </a:xfrm>
          <a:prstGeom prst="rect">
            <a:avLst/>
          </a:prstGeom>
          <a:solidFill>
            <a:srgbClr val="FF0000"/>
          </a:solidFill>
        </p:spPr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4285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1F8835-F126-4C0E-AAD9-FBFE702FD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923CC10-D58F-4C77-9A70-963A86D9B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B6AF-45F2-43F4-AB36-F675901124FB}" type="datetimeFigureOut">
              <a:rPr lang="zh-HK" altLang="en-US" smtClean="0"/>
              <a:t>13/11/2025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70A6291-BD59-4A3C-8593-24ACF1DFA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B98C558-6A4E-4D09-878E-CF066CEE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0333-6BF4-4DEE-A439-1041D3CD37F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2ED670C0-927F-4E87-BF2C-8B40E8C5C04A}"/>
              </a:ext>
            </a:extLst>
          </p:cNvPr>
          <p:cNvSpPr/>
          <p:nvPr userDrawn="1"/>
        </p:nvSpPr>
        <p:spPr>
          <a:xfrm>
            <a:off x="0" y="0"/>
            <a:ext cx="195435" cy="1807119"/>
          </a:xfrm>
          <a:prstGeom prst="rect">
            <a:avLst/>
          </a:prstGeom>
          <a:solidFill>
            <a:srgbClr val="00B0F0"/>
          </a:solidFill>
        </p:spPr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774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D8181A7-5408-4B98-B89C-B9D350FD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B6AF-45F2-43F4-AB36-F675901124FB}" type="datetimeFigureOut">
              <a:rPr lang="zh-HK" altLang="en-US" smtClean="0"/>
              <a:t>13/11/2025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40BCD12-3DF0-4C55-B68A-E7F0A1DA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955A23-A7FB-413A-B241-3AD7B606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0333-6BF4-4DEE-A439-1041D3CD37F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4984ACA1-0DDF-416B-8673-4EE966B394D6}"/>
              </a:ext>
            </a:extLst>
          </p:cNvPr>
          <p:cNvSpPr/>
          <p:nvPr userDrawn="1"/>
        </p:nvSpPr>
        <p:spPr>
          <a:xfrm>
            <a:off x="0" y="0"/>
            <a:ext cx="195435" cy="1807119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endParaRPr lang="zh-HK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5AFF56-E58F-4220-91DB-1BFCF14C8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75718A-1FC9-4856-BBA6-31609D997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0A31833-EC3F-4FC7-9269-56E46EB52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6F3BEA-1AC6-49E8-BC18-22548131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B6AF-45F2-43F4-AB36-F675901124FB}" type="datetimeFigureOut">
              <a:rPr lang="zh-HK" altLang="en-US" smtClean="0"/>
              <a:t>13/11/2025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3791EC-8754-484D-A462-289D77CE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F06C230-82CD-4F30-9328-E9487500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0333-6BF4-4DEE-A439-1041D3CD37F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926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CCB0C4-307C-45C5-92DE-031B6AD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3844C5D-5153-4198-9E12-76B24DCBA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38568E0-6DE4-4E73-8B5A-ED44474B3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3A56BC6-3A72-47CE-84A9-EFE52032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B6AF-45F2-43F4-AB36-F675901124FB}" type="datetimeFigureOut">
              <a:rPr lang="zh-HK" altLang="en-US" smtClean="0"/>
              <a:t>13/11/2025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AB38AC-AEDF-4FE3-AD27-1AFFC219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1B5D22-AF92-4B4A-8201-2D51D3D6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0333-6BF4-4DEE-A439-1041D3CD37F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348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A69E0D4-8969-4021-B9D6-A859D46D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F53859-CA7C-4252-B24D-6456964B3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E10F9D-35D8-442A-AE29-C3547A278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B6AF-45F2-43F4-AB36-F675901124FB}" type="datetimeFigureOut">
              <a:rPr lang="zh-HK" altLang="en-US" smtClean="0"/>
              <a:t>13/11/2025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76DECB-4982-4C76-9F24-A55C6838B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B9B99D-46F0-482F-9B27-A7931C93B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0333-6BF4-4DEE-A439-1041D3CD37F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Google Shape;127;p4">
            <a:extLst>
              <a:ext uri="{FF2B5EF4-FFF2-40B4-BE49-F238E27FC236}">
                <a16:creationId xmlns:a16="http://schemas.microsoft.com/office/drawing/2014/main" id="{FACDE56D-634C-47FB-99E4-0FD279ACD3FE}"/>
              </a:ext>
            </a:extLst>
          </p:cNvPr>
          <p:cNvSpPr/>
          <p:nvPr userDrawn="1"/>
        </p:nvSpPr>
        <p:spPr>
          <a:xfrm rot="5400000">
            <a:off x="4474281" y="5617282"/>
            <a:ext cx="195435" cy="9144001"/>
          </a:xfrm>
          <a:prstGeom prst="rect">
            <a:avLst/>
          </a:prstGeom>
          <a:solidFill>
            <a:srgbClr val="1C448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28;p4">
            <a:extLst>
              <a:ext uri="{FF2B5EF4-FFF2-40B4-BE49-F238E27FC236}">
                <a16:creationId xmlns:a16="http://schemas.microsoft.com/office/drawing/2014/main" id="{B116ABDE-C18F-4B3A-A5F0-AC229B96B666}"/>
              </a:ext>
            </a:extLst>
          </p:cNvPr>
          <p:cNvSpPr/>
          <p:nvPr userDrawn="1"/>
        </p:nvSpPr>
        <p:spPr>
          <a:xfrm rot="5400000">
            <a:off x="13618282" y="5617282"/>
            <a:ext cx="195435" cy="9144001"/>
          </a:xfrm>
          <a:prstGeom prst="rect">
            <a:avLst/>
          </a:prstGeom>
          <a:solidFill>
            <a:srgbClr val="F3AB3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8123112-7B01-4F68-B737-43582D601BB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621" y="8396572"/>
            <a:ext cx="2599200" cy="15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gseng.com/cms/ccd/eng/PDF/171024e.pdf" TargetMode="External"/><Relationship Id="rId2" Type="http://schemas.openxmlformats.org/officeDocument/2006/relationships/hyperlink" Target="https://cps.hkfyg.org.hk/2025/06/23/yhk_17_2_interview_the-irreplaceable-value-of-financial-wisd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fec.org.hk/web/common/pdf/about-ifec/financial-literacy-monitor-2024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room.transunion.hk/young-adults-offer-significant-potential-for-growth-for-hong-kongs-credit-market--transunion-study/" TargetMode="External"/><Relationship Id="rId2" Type="http://schemas.openxmlformats.org/officeDocument/2006/relationships/hyperlink" Target="#fn1"/><Relationship Id="rId1" Type="http://schemas.openxmlformats.org/officeDocument/2006/relationships/slideLayout" Target="../slideLayouts/slideLayout4.xml"/><Relationship Id="rId4" Type="http://schemas.openxmlformats.org/officeDocument/2006/relationships/hyperlink" Target="#fn2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15265CDB-1E79-4E8D-A4A1-FFD753FFC7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HK" sz="7200" b="1" dirty="0"/>
              <a:t>Initiate Financial Planning, </a:t>
            </a:r>
            <a:br>
              <a:rPr lang="en-US" altLang="zh-HK" sz="7200" b="1" dirty="0"/>
            </a:br>
            <a:r>
              <a:rPr lang="en-US" altLang="zh-HK" sz="7200" b="1" dirty="0"/>
              <a:t>Take Control of Your Wealth</a:t>
            </a:r>
            <a:endParaRPr lang="zh-HK" altLang="en-US" sz="7200" b="1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42E8323-3424-455B-B511-886FC0997D08}"/>
              </a:ext>
            </a:extLst>
          </p:cNvPr>
          <p:cNvSpPr txBox="1"/>
          <p:nvPr/>
        </p:nvSpPr>
        <p:spPr>
          <a:xfrm>
            <a:off x="311643" y="9533295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March 2025</a:t>
            </a:r>
            <a:endParaRPr lang="zh-HK" altLang="en-US" dirty="0"/>
          </a:p>
        </p:txBody>
      </p:sp>
      <p:sp>
        <p:nvSpPr>
          <p:cNvPr id="9" name="副標題 8">
            <a:extLst>
              <a:ext uri="{FF2B5EF4-FFF2-40B4-BE49-F238E27FC236}">
                <a16:creationId xmlns:a16="http://schemas.microsoft.com/office/drawing/2014/main" id="{62697D3F-D0B6-44BB-9BE2-7C58E37B1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6506255"/>
            <a:ext cx="13716000" cy="1614488"/>
          </a:xfrm>
        </p:spPr>
        <p:txBody>
          <a:bodyPr/>
          <a:lstStyle/>
          <a:p>
            <a:r>
              <a:rPr lang="en-US" altLang="zh-HK" sz="4800" b="1" dirty="0">
                <a:solidFill>
                  <a:schemeClr val="accent2"/>
                </a:solidFill>
              </a:rPr>
              <a:t>Empowering Your Future, Starting Today</a:t>
            </a:r>
          </a:p>
          <a:p>
            <a:endParaRPr lang="zh-HK" altLang="en-US" dirty="0"/>
          </a:p>
        </p:txBody>
      </p:sp>
      <p:sp>
        <p:nvSpPr>
          <p:cNvPr id="5" name="Google Shape;113;g3459f746d5f_1_0">
            <a:extLst>
              <a:ext uri="{FF2B5EF4-FFF2-40B4-BE49-F238E27FC236}">
                <a16:creationId xmlns:a16="http://schemas.microsoft.com/office/drawing/2014/main" id="{F03C0CED-89DF-41F2-93A0-EEE7EEF7D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7886700"/>
            <a:ext cx="7162800" cy="1361881"/>
          </a:xfrm>
          <a:prstGeom prst="rect">
            <a:avLst/>
          </a:prstGeom>
          <a:noFill/>
          <a:ln>
            <a:noFill/>
          </a:ln>
        </p:spPr>
        <p:txBody>
          <a:bodyPr wrap="square" lIns="68570" tIns="34275" rIns="68570" bIns="3427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6000"/>
              <a:buFontTx/>
              <a:buNone/>
              <a:defRPr/>
            </a:pPr>
            <a:r>
              <a:rPr lang="en-US" altLang="zh-HK" sz="4200" b="1" dirty="0">
                <a:solidFill>
                  <a:srgbClr val="000000"/>
                </a:solidFill>
                <a:latin typeface="+mj-lt"/>
                <a:cs typeface="Arial Unicode MS" panose="020B0604020202020204" pitchFamily="34" charset="-120"/>
              </a:rPr>
              <a:t>Dr. Paris Yeung, </a:t>
            </a:r>
            <a:r>
              <a:rPr lang="en-US" altLang="zh-HK" sz="4200" b="1" dirty="0">
                <a:solidFill>
                  <a:srgbClr val="000000"/>
                </a:solidFill>
                <a:latin typeface="+mj-lt"/>
                <a:cs typeface="Arial Unicode MS" panose="020B0604020202020204" pitchFamily="34" charset="-120"/>
                <a:sym typeface="Arial" panose="020B0604020202020204" pitchFamily="34" charset="0"/>
              </a:rPr>
              <a:t>CEO of IFPHK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6000"/>
              <a:buFontTx/>
              <a:buNone/>
              <a:defRPr/>
            </a:pPr>
            <a:endParaRPr lang="zh-HK" altLang="zh-HK" sz="4200" b="1" dirty="0">
              <a:solidFill>
                <a:srgbClr val="000000"/>
              </a:solidFill>
              <a:latin typeface="+mj-lt"/>
              <a:cs typeface="Arial Unicode MS" panose="020B060402020202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4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BC688A-BD77-4624-A8F5-42CBEFC5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/>
              <a:t>The Core Elements of Financial Planning </a:t>
            </a:r>
            <a:endParaRPr lang="zh-HK" altLang="en-US" b="1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008CA27-07CE-420F-984D-227B25EE28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HK" sz="3600" dirty="0"/>
              <a:t> Saving (Emergency fund)</a:t>
            </a:r>
          </a:p>
          <a:p>
            <a:pPr marL="0" indent="0">
              <a:buNone/>
            </a:pPr>
            <a:endParaRPr lang="zh-TW" altLang="zh-HK" sz="3600" dirty="0"/>
          </a:p>
          <a:p>
            <a:r>
              <a:rPr lang="en-US" altLang="zh-HK" sz="3600" dirty="0"/>
              <a:t> Investing (Wealth growth)</a:t>
            </a:r>
          </a:p>
          <a:p>
            <a:pPr marL="0" indent="0">
              <a:buNone/>
            </a:pPr>
            <a:endParaRPr lang="zh-TW" altLang="zh-HK" sz="3600" dirty="0"/>
          </a:p>
          <a:p>
            <a:r>
              <a:rPr lang="en-US" altLang="zh-HK" sz="3600" dirty="0"/>
              <a:t> Protection (Insurance &amp; risk management)</a:t>
            </a:r>
          </a:p>
          <a:p>
            <a:pPr marL="0" indent="0">
              <a:buNone/>
            </a:pPr>
            <a:endParaRPr lang="zh-TW" altLang="zh-HK" sz="3600" dirty="0"/>
          </a:p>
          <a:p>
            <a:r>
              <a:rPr lang="en-US" altLang="zh-HK" sz="3600" dirty="0"/>
              <a:t>Planning (Goals &amp; budgeting)</a:t>
            </a:r>
            <a:endParaRPr lang="zh-TW" altLang="zh-HK" sz="3600" dirty="0"/>
          </a:p>
          <a:p>
            <a:endParaRPr lang="zh-HK" altLang="en-US" sz="3600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C54054E8-C699-4B98-B3CE-01FBA555B6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50" y="2738438"/>
            <a:ext cx="6527800" cy="6527800"/>
          </a:xfrm>
        </p:spPr>
      </p:pic>
    </p:spTree>
    <p:extLst>
      <p:ext uri="{BB962C8B-B14F-4D97-AF65-F5344CB8AC3E}">
        <p14:creationId xmlns:p14="http://schemas.microsoft.com/office/powerpoint/2010/main" val="1156544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BC688A-BD77-4624-A8F5-42CBEFC5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/>
              <a:t>Common Misconceptions </a:t>
            </a:r>
            <a:endParaRPr lang="zh-HK" altLang="en-US" b="1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34543AB-78A9-4AAB-977F-A22ED016A0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98" y="2738437"/>
            <a:ext cx="4482627" cy="6367463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008CA27-07CE-420F-984D-227B25EE28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HK" sz="3200" dirty="0"/>
              <a:t>  "Financial planning = only for the rich" </a:t>
            </a:r>
            <a:r>
              <a:rPr lang="zh-TW" altLang="zh-HK" sz="3200" dirty="0"/>
              <a:t>→ </a:t>
            </a:r>
            <a:r>
              <a:rPr lang="en-US" altLang="zh-HK" sz="3200" dirty="0"/>
              <a:t>Actually, it's for everyone.</a:t>
            </a:r>
          </a:p>
          <a:p>
            <a:endParaRPr lang="zh-TW" altLang="zh-HK" sz="3200" dirty="0"/>
          </a:p>
          <a:p>
            <a:r>
              <a:rPr lang="en-US" altLang="zh-HK" sz="3200" dirty="0"/>
              <a:t>   "It's too early to start now" </a:t>
            </a:r>
            <a:r>
              <a:rPr lang="zh-TW" altLang="zh-HK" sz="3200" dirty="0"/>
              <a:t>→ </a:t>
            </a:r>
            <a:r>
              <a:rPr lang="en-US" altLang="zh-HK" sz="3200" dirty="0"/>
              <a:t>The power of compound interest (Example: difference starting at age 25 vs. age 45).</a:t>
            </a:r>
            <a:endParaRPr lang="zh-TW" altLang="zh-HK" sz="3200" dirty="0"/>
          </a:p>
          <a:p>
            <a:endParaRPr lang="zh-HK" altLang="en-US" sz="32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7DDB581-4F7A-4DB9-8128-5FC9CAC8ECD7}"/>
              </a:ext>
            </a:extLst>
          </p:cNvPr>
          <p:cNvSpPr txBox="1"/>
          <p:nvPr/>
        </p:nvSpPr>
        <p:spPr>
          <a:xfrm>
            <a:off x="1257300" y="9360430"/>
            <a:ext cx="846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(source: Value of Financial Planning – Global Consumer Research, Finding of IFPHK, 2023)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6648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FC2DCC-4560-4809-8B61-7AA6E348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395412"/>
          </a:xfrm>
        </p:spPr>
        <p:txBody>
          <a:bodyPr/>
          <a:lstStyle/>
          <a:p>
            <a:r>
              <a:rPr lang="en-US" altLang="zh-HK" b="1" dirty="0"/>
              <a:t>Change Review on Retirement – Micro-retirement</a:t>
            </a:r>
            <a:endParaRPr lang="zh-HK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236B58-6FFA-4C12-A04A-94D367E39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800" y="2324100"/>
            <a:ext cx="14439900" cy="652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b="1" i="1" dirty="0">
                <a:solidFill>
                  <a:schemeClr val="accent2"/>
                </a:solidFill>
              </a:rPr>
              <a:t>HSBC Quality of Life Report 2025</a:t>
            </a:r>
            <a:endParaRPr lang="en-US" altLang="zh-HK" b="1" dirty="0">
              <a:solidFill>
                <a:schemeClr val="accent2"/>
              </a:solidFill>
            </a:endParaRPr>
          </a:p>
          <a:p>
            <a:r>
              <a:rPr lang="en-US" altLang="zh-HK" dirty="0"/>
              <a:t>47% of affluent HK investors consider planned breaks (“micro-retirement”) before full retirement.</a:t>
            </a:r>
          </a:p>
          <a:p>
            <a:r>
              <a:rPr lang="en-US" altLang="zh-HK" dirty="0"/>
              <a:t>46% plan 2–3 such breaks; first ideally at </a:t>
            </a:r>
            <a:r>
              <a:rPr lang="en-US" altLang="zh-HK" b="1" dirty="0"/>
              <a:t>age 49</a:t>
            </a:r>
            <a:r>
              <a:rPr lang="en-US" altLang="zh-HK" dirty="0"/>
              <a:t>.</a:t>
            </a:r>
          </a:p>
          <a:p>
            <a:r>
              <a:rPr lang="en-US" altLang="zh-HK" dirty="0"/>
              <a:t>40% would spend up to </a:t>
            </a:r>
            <a:r>
              <a:rPr lang="en-US" altLang="zh-HK" b="1" dirty="0"/>
              <a:t>HK$785,000</a:t>
            </a:r>
            <a:r>
              <a:rPr lang="en-US" altLang="zh-HK" dirty="0"/>
              <a:t> each time.</a:t>
            </a:r>
          </a:p>
          <a:p>
            <a:r>
              <a:rPr lang="en-US" altLang="zh-HK" dirty="0"/>
              <a:t>Top motivations:</a:t>
            </a:r>
            <a:br>
              <a:rPr lang="en-US" altLang="zh-HK" dirty="0"/>
            </a:br>
            <a:r>
              <a:rPr lang="en-US" altLang="zh-HK" dirty="0"/>
              <a:t>• Quality time with family (34%)</a:t>
            </a:r>
            <a:br>
              <a:rPr lang="en-US" altLang="zh-HK" dirty="0"/>
            </a:br>
            <a:r>
              <a:rPr lang="en-US" altLang="zh-HK" dirty="0"/>
              <a:t>• Travel &amp; exploration (31%)</a:t>
            </a:r>
            <a:br>
              <a:rPr lang="en-US" altLang="zh-HK" dirty="0"/>
            </a:br>
            <a:r>
              <a:rPr lang="en-US" altLang="zh-HK" dirty="0"/>
              <a:t>• Personal health &amp; wellbeing (30%)</a:t>
            </a:r>
          </a:p>
          <a:p>
            <a:r>
              <a:rPr lang="en-US" altLang="zh-HK" dirty="0"/>
              <a:t>Funding sources: dividends, interest &amp; capital gains (51%); personal savings (42%).</a:t>
            </a:r>
          </a:p>
          <a:p>
            <a:r>
              <a:rPr lang="en-US" altLang="zh-HK" dirty="0"/>
              <a:t>Popular destinations: Mainland China (37%), Japan (23%), Taiwan (22%).</a:t>
            </a:r>
          </a:p>
          <a:p>
            <a:endParaRPr lang="zh-HK" altLang="en-US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095E2A32-A41D-4A2E-99D6-BB811D4A02FB}"/>
              </a:ext>
            </a:extLst>
          </p:cNvPr>
          <p:cNvSpPr/>
          <p:nvPr/>
        </p:nvSpPr>
        <p:spPr>
          <a:xfrm>
            <a:off x="4610100" y="7810500"/>
            <a:ext cx="90678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i="1" dirty="0"/>
              <a:t>Takeaway:</a:t>
            </a:r>
            <a:r>
              <a:rPr lang="en-US" altLang="zh-HK" sz="3200" dirty="0"/>
              <a:t> Retirement planning today can mean financing multiple planned breaks</a:t>
            </a:r>
          </a:p>
          <a:p>
            <a:pPr algn="ctr"/>
            <a:r>
              <a:rPr lang="en-US" altLang="zh-HK" sz="3200" dirty="0"/>
              <a:t>—start early to build flexibility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8809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D7C4FB9-93BA-5361-C5AC-360CBE609E43}"/>
              </a:ext>
            </a:extLst>
          </p:cNvPr>
          <p:cNvSpPr txBox="1"/>
          <p:nvPr/>
        </p:nvSpPr>
        <p:spPr>
          <a:xfrm>
            <a:off x="1295400" y="596564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zh-HK" sz="4400" b="1" dirty="0">
                <a:latin typeface="+mj-lt"/>
                <a:ea typeface="+mj-ea"/>
                <a:cs typeface="+mj-cs"/>
              </a:rPr>
              <a:t>Time is Mo</a:t>
            </a:r>
            <a:r>
              <a:rPr lang="nl-NL" altLang="zh-HK" sz="4400" b="1" dirty="0">
                <a:latin typeface="+mj-lt"/>
              </a:rPr>
              <a:t>ney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7A95DB-D4CF-4AF0-A572-DD9AB63A1A97}"/>
              </a:ext>
            </a:extLst>
          </p:cNvPr>
          <p:cNvSpPr txBox="1">
            <a:spLocks/>
          </p:cNvSpPr>
          <p:nvPr/>
        </p:nvSpPr>
        <p:spPr>
          <a:xfrm>
            <a:off x="1295400" y="1906266"/>
            <a:ext cx="6705600" cy="7226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Future Value (FV) – Money Grows Like a Seed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AB4CC2-B147-4D80-9F55-78B15C8F72D8}"/>
              </a:ext>
            </a:extLst>
          </p:cNvPr>
          <p:cNvSpPr txBox="1">
            <a:spLocks/>
          </p:cNvSpPr>
          <p:nvPr/>
        </p:nvSpPr>
        <p:spPr>
          <a:xfrm>
            <a:off x="1312333" y="3068582"/>
            <a:ext cx="6688667" cy="10876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000"/>
            </a:pPr>
            <a:r>
              <a:rPr lang="en-US" sz="3200" dirty="0"/>
              <a:t>Start: $15,000 (seed)</a:t>
            </a:r>
          </a:p>
          <a:p>
            <a:pPr>
              <a:defRPr sz="2000"/>
            </a:pPr>
            <a:r>
              <a:rPr lang="en-US" sz="3200" dirty="0"/>
              <a:t>Planted: in savings (soil) with 5% interest (sunlight &amp; water)</a:t>
            </a:r>
          </a:p>
          <a:p>
            <a:pPr>
              <a:defRPr sz="2000"/>
            </a:pPr>
            <a:r>
              <a:rPr lang="en-US" sz="3200" dirty="0"/>
              <a:t>After 1 year: Tree with fruit = $15,750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8D9E853-D430-4F6B-9D34-FF1E4CCA7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67" y="5495203"/>
            <a:ext cx="6324600" cy="42164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A3B8EA1-D23D-42D5-AA3A-035BB4D5AF2E}"/>
              </a:ext>
            </a:extLst>
          </p:cNvPr>
          <p:cNvSpPr txBox="1">
            <a:spLocks/>
          </p:cNvSpPr>
          <p:nvPr/>
        </p:nvSpPr>
        <p:spPr>
          <a:xfrm>
            <a:off x="9753600" y="1852601"/>
            <a:ext cx="4913830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b="1" dirty="0"/>
              <a:t>Present Value (PV) – From Fruit Back to Seed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715523-FBEC-4A34-B8C9-E892B4EE4681}"/>
              </a:ext>
            </a:extLst>
          </p:cNvPr>
          <p:cNvSpPr txBox="1">
            <a:spLocks/>
          </p:cNvSpPr>
          <p:nvPr/>
        </p:nvSpPr>
        <p:spPr>
          <a:xfrm>
            <a:off x="9753600" y="2893145"/>
            <a:ext cx="6206067" cy="1438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000"/>
            </a:pPr>
            <a:r>
              <a:rPr lang="en-US" sz="3200" dirty="0"/>
              <a:t>Future fruit: $15,000 in 1 year</a:t>
            </a:r>
          </a:p>
          <a:p>
            <a:pPr>
              <a:defRPr sz="2000"/>
            </a:pPr>
            <a:r>
              <a:rPr lang="en-US" sz="3200" dirty="0"/>
              <a:t>Ask: What seed today grows into $15,000?</a:t>
            </a:r>
          </a:p>
          <a:p>
            <a:pPr>
              <a:defRPr sz="2000"/>
            </a:pPr>
            <a:r>
              <a:rPr lang="en-US" sz="3200" dirty="0"/>
              <a:t>Answer: $14,286 today (with 5% growth)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8E63873-79C0-4356-BEE2-FF71B6D13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33" y="5457103"/>
            <a:ext cx="6324599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72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B7CFE69-75C6-49D5-AD21-9F7F9582309A}"/>
              </a:ext>
            </a:extLst>
          </p:cNvPr>
          <p:cNvSpPr/>
          <p:nvPr/>
        </p:nvSpPr>
        <p:spPr>
          <a:xfrm>
            <a:off x="1066800" y="1865679"/>
            <a:ext cx="6934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b="1" i="1" dirty="0"/>
              <a:t>Situation 1: Saving for a Goal (Using Future Value)</a:t>
            </a:r>
          </a:p>
          <a:p>
            <a:r>
              <a:rPr lang="en-US" altLang="zh-HK" sz="2800" dirty="0"/>
              <a:t>- Dream: You want to buy a $50,000 laptop for university (let's say in 3 years).</a:t>
            </a:r>
          </a:p>
          <a:p>
            <a:r>
              <a:rPr lang="en-US" altLang="zh-HK" sz="2800" dirty="0"/>
              <a:t>Financial Planning:</a:t>
            </a:r>
          </a:p>
          <a:p>
            <a:pPr marL="285750" indent="-285750">
              <a:buFontTx/>
              <a:buChar char="-"/>
            </a:pPr>
            <a:r>
              <a:rPr lang="en-US" altLang="zh-HK" sz="2800" dirty="0"/>
              <a:t>You can't start saving $50,000 in 3 years.</a:t>
            </a:r>
          </a:p>
          <a:p>
            <a:pPr marL="285750" indent="-285750">
              <a:buFontTx/>
              <a:buChar char="-"/>
            </a:pPr>
            <a:r>
              <a:rPr lang="en-US" altLang="zh-HK" sz="2800" dirty="0"/>
              <a:t>You need to ask: "How much do I need to save each month starting now (and earn interest) so that the Future Value in 3 years will be exactly $50,000?"</a:t>
            </a:r>
          </a:p>
          <a:p>
            <a:endParaRPr lang="en-US" altLang="zh-HK" sz="2800" dirty="0"/>
          </a:p>
          <a:p>
            <a:r>
              <a:rPr lang="en-US" altLang="zh-HK" sz="2800" dirty="0">
                <a:solidFill>
                  <a:srgbClr val="0070C0"/>
                </a:solidFill>
              </a:rPr>
              <a:t>The Impact: This makes you start saving early and look for savings accounts that pay interest to help your money grow, instead of just hiding cash in a piggy bank.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580E694-98EE-49F2-928A-53605C17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638300"/>
            <a:ext cx="7315200" cy="7315200"/>
          </a:xfrm>
          <a:prstGeom prst="rect">
            <a:avLst/>
          </a:prstGeom>
        </p:spPr>
      </p:pic>
      <p:sp>
        <p:nvSpPr>
          <p:cNvPr id="6" name="標題 4">
            <a:extLst>
              <a:ext uri="{FF2B5EF4-FFF2-40B4-BE49-F238E27FC236}">
                <a16:creationId xmlns:a16="http://schemas.microsoft.com/office/drawing/2014/main" id="{620357B2-5786-4A9B-B3E3-CDC8D68DBC0C}"/>
              </a:ext>
            </a:extLst>
          </p:cNvPr>
          <p:cNvSpPr txBox="1">
            <a:spLocks/>
          </p:cNvSpPr>
          <p:nvPr/>
        </p:nvSpPr>
        <p:spPr>
          <a:xfrm>
            <a:off x="1066800" y="446249"/>
            <a:ext cx="13944600" cy="8576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b="1" dirty="0">
                <a:ea typeface="+mn-ea"/>
                <a:cs typeface="+mn-cs"/>
              </a:rPr>
              <a:t>How Do These Concepts Affect Financial Planning?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16540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4">
            <a:extLst>
              <a:ext uri="{FF2B5EF4-FFF2-40B4-BE49-F238E27FC236}">
                <a16:creationId xmlns:a16="http://schemas.microsoft.com/office/drawing/2014/main" id="{620357B2-5786-4A9B-B3E3-CDC8D68DBC0C}"/>
              </a:ext>
            </a:extLst>
          </p:cNvPr>
          <p:cNvSpPr txBox="1">
            <a:spLocks/>
          </p:cNvSpPr>
          <p:nvPr/>
        </p:nvSpPr>
        <p:spPr>
          <a:xfrm>
            <a:off x="762000" y="419100"/>
            <a:ext cx="13944600" cy="8576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b="1" dirty="0">
                <a:ea typeface="+mn-ea"/>
                <a:cs typeface="+mn-cs"/>
              </a:rPr>
              <a:t>How Do These Concepts Affect Financial Planning?</a:t>
            </a:r>
            <a:endParaRPr lang="zh-HK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388D8D3-A548-4252-A513-3196FA1549F5}"/>
              </a:ext>
            </a:extLst>
          </p:cNvPr>
          <p:cNvSpPr/>
          <p:nvPr/>
        </p:nvSpPr>
        <p:spPr>
          <a:xfrm>
            <a:off x="723014" y="1424763"/>
            <a:ext cx="826858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b="1" i="1" dirty="0"/>
              <a:t>Situation 2: Spending Choices (Using Present Value)</a:t>
            </a:r>
          </a:p>
          <a:p>
            <a:r>
              <a:rPr lang="en-US" altLang="zh-HK" sz="2800" dirty="0"/>
              <a:t>The Choice:</a:t>
            </a:r>
          </a:p>
          <a:p>
            <a:r>
              <a:rPr lang="en-US" altLang="zh-HK" sz="2800" dirty="0"/>
              <a:t>1. Pay $15,000 in full for the console today.</a:t>
            </a:r>
          </a:p>
          <a:p>
            <a:r>
              <a:rPr lang="en-US" altLang="zh-HK" sz="2800" dirty="0"/>
              <a:t>2. Use an installment plan: Pay $5,000 now and $11,000 one year later.</a:t>
            </a:r>
          </a:p>
          <a:p>
            <a:r>
              <a:rPr lang="en-US" altLang="zh-HK" sz="2800" dirty="0"/>
              <a:t>   Which is a better deal?</a:t>
            </a:r>
          </a:p>
          <a:p>
            <a:pPr marL="285750" indent="-285750">
              <a:buFontTx/>
              <a:buChar char="-"/>
            </a:pPr>
            <a:r>
              <a:rPr lang="en-US" altLang="zh-HK" sz="2800" dirty="0"/>
              <a:t>Financial Planning: You can't just compare 15,000 and (5,000+11,000)=16,000.</a:t>
            </a:r>
          </a:p>
          <a:p>
            <a:pPr marL="285750" indent="-285750">
              <a:buFontTx/>
              <a:buChar char="-"/>
            </a:pPr>
            <a:r>
              <a:rPr lang="en-US" altLang="zh-HK" sz="2800" dirty="0"/>
              <a:t>You must convert the "future $11,000" into its Present Value. Assuming a 5% interest rate, the Present Value of $11,000 in one year is about $10,476.</a:t>
            </a:r>
          </a:p>
          <a:p>
            <a:pPr marL="285750" indent="-285750">
              <a:buFontTx/>
              <a:buChar char="-"/>
            </a:pPr>
            <a:r>
              <a:rPr lang="en-US" altLang="zh-HK" sz="2800" dirty="0"/>
              <a:t>The total Present Value cost of option 2 = $5,000 (today) + $10,476 = $15,476.</a:t>
            </a:r>
          </a:p>
          <a:p>
            <a:pPr marL="285750" indent="-285750">
              <a:buFontTx/>
              <a:buChar char="-"/>
            </a:pPr>
            <a:r>
              <a:rPr lang="en-US" altLang="zh-HK" sz="2800" dirty="0"/>
              <a:t>Comparison: Option 1 (PV = $15,000) &lt; Option 2 (PV = $15,476)</a:t>
            </a:r>
          </a:p>
          <a:p>
            <a:r>
              <a:rPr lang="en-US" altLang="zh-HK" sz="2800" dirty="0">
                <a:solidFill>
                  <a:srgbClr val="0070C0"/>
                </a:solidFill>
              </a:rPr>
              <a:t>Conclusion: Paying in full today is actually cheaper! The installment plan has hidden interest costs</a:t>
            </a:r>
            <a:r>
              <a:rPr lang="en-US" altLang="zh-HK" sz="2800" dirty="0"/>
              <a:t>.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919DC95-92B4-45F6-9297-C1DA8A01B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485900"/>
            <a:ext cx="72390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4">
            <a:extLst>
              <a:ext uri="{FF2B5EF4-FFF2-40B4-BE49-F238E27FC236}">
                <a16:creationId xmlns:a16="http://schemas.microsoft.com/office/drawing/2014/main" id="{620357B2-5786-4A9B-B3E3-CDC8D68DBC0C}"/>
              </a:ext>
            </a:extLst>
          </p:cNvPr>
          <p:cNvSpPr txBox="1">
            <a:spLocks/>
          </p:cNvSpPr>
          <p:nvPr/>
        </p:nvSpPr>
        <p:spPr>
          <a:xfrm>
            <a:off x="762000" y="419100"/>
            <a:ext cx="13944600" cy="8576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b="1" dirty="0">
                <a:ea typeface="+mn-ea"/>
                <a:cs typeface="+mn-cs"/>
              </a:rPr>
              <a:t>How Do These Concepts Affect Financial Planning?</a:t>
            </a:r>
            <a:endParaRPr lang="zh-HK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0DE1DEC-775C-46E3-A8F1-FA58611EC6C8}"/>
              </a:ext>
            </a:extLst>
          </p:cNvPr>
          <p:cNvSpPr/>
          <p:nvPr/>
        </p:nvSpPr>
        <p:spPr>
          <a:xfrm>
            <a:off x="736600" y="1714500"/>
            <a:ext cx="84209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800" b="1" i="1" dirty="0"/>
              <a:t>Situation 3: Investment Decisions</a:t>
            </a:r>
          </a:p>
          <a:p>
            <a:r>
              <a:rPr lang="en-US" altLang="zh-HK" sz="2800" dirty="0"/>
              <a:t>Opportunity: A friend asks you to invest $10,000 in a bubble tea shop, promising to pay you back $13,000 in 5 years.</a:t>
            </a:r>
          </a:p>
          <a:p>
            <a:r>
              <a:rPr lang="en-US" altLang="zh-HK" sz="2800" dirty="0"/>
              <a:t>Financial Planning: You can't just see that $10,000 turns into $13,000, a $3,000 profit.</a:t>
            </a:r>
          </a:p>
          <a:p>
            <a:endParaRPr lang="en-US" altLang="zh-HK" sz="2800" dirty="0"/>
          </a:p>
          <a:p>
            <a:pPr marL="285750" indent="-285750">
              <a:buFontTx/>
              <a:buChar char="-"/>
            </a:pPr>
            <a:r>
              <a:rPr lang="en-US" altLang="zh-HK" sz="2800" dirty="0"/>
              <a:t>You must ask: "What is the Present Value of that future $13,000? Is it higher than my $10,000 today?</a:t>
            </a:r>
          </a:p>
          <a:p>
            <a:pPr marL="285750" indent="-285750">
              <a:buFontTx/>
              <a:buChar char="-"/>
            </a:pPr>
            <a:r>
              <a:rPr lang="en-US" altLang="zh-HK" sz="2800" dirty="0"/>
              <a:t>Or would the Future Value of my $10,000 in a bank fixed deposit (e.g., at 2% interest) be higher?“</a:t>
            </a:r>
          </a:p>
          <a:p>
            <a:pPr marL="285750" indent="-285750">
              <a:buFontTx/>
              <a:buChar char="-"/>
            </a:pPr>
            <a:r>
              <a:rPr lang="en-US" altLang="zh-HK" sz="2800" dirty="0"/>
              <a:t>Only after this comparison can you decide if it's a good investment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3EB4D9F-5F2D-40DC-A4FD-99D8539D5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238618"/>
            <a:ext cx="7416208" cy="741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1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7A7C99-36F5-43CC-94F7-D2C19CD09403}"/>
              </a:ext>
            </a:extLst>
          </p:cNvPr>
          <p:cNvSpPr txBox="1">
            <a:spLocks/>
          </p:cNvSpPr>
          <p:nvPr/>
        </p:nvSpPr>
        <p:spPr>
          <a:xfrm>
            <a:off x="466061" y="342603"/>
            <a:ext cx="10515600" cy="10383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a typeface="+mn-ea"/>
                <a:cs typeface="+mn-cs"/>
              </a:rPr>
              <a:t>Key</a:t>
            </a:r>
            <a:r>
              <a:rPr lang="en-US" dirty="0"/>
              <a:t> </a:t>
            </a:r>
            <a:r>
              <a:rPr lang="en-US" b="1" dirty="0">
                <a:ea typeface="+mn-ea"/>
                <a:cs typeface="+mn-cs"/>
              </a:rPr>
              <a:t>Takeaways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F832D0-A1A8-4654-B979-C76149EF8004}"/>
              </a:ext>
            </a:extLst>
          </p:cNvPr>
          <p:cNvSpPr txBox="1">
            <a:spLocks/>
          </p:cNvSpPr>
          <p:nvPr/>
        </p:nvSpPr>
        <p:spPr>
          <a:xfrm>
            <a:off x="466060" y="1581076"/>
            <a:ext cx="9744740" cy="63818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11" indent="-228611">
              <a:buFont typeface="Arial" panose="020B0604020202020204" pitchFamily="34" charset="0"/>
              <a:buAutoNum type="arabicPeriod"/>
            </a:pPr>
            <a:r>
              <a:rPr lang="en-US" altLang="zh-HK" dirty="0"/>
              <a:t> Future Value: Encourages you to start saving and investing early. Let time be your best friend, helping your small money grow into big money.</a:t>
            </a:r>
          </a:p>
          <a:p>
            <a:pPr marL="228611" indent="-228611">
              <a:buFont typeface="Arial" panose="020B0604020202020204" pitchFamily="34" charset="0"/>
              <a:buAutoNum type="arabicPeriod"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/>
              <a:t>2. Present Value: Helps you spend and borrow smartly. It allows you to see the true cost and value behind "installment plans" and "future returns," so you don't get tricked by numbers.</a:t>
            </a:r>
          </a:p>
          <a:p>
            <a:endParaRPr lang="en-US" altLang="zh-H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i="1" dirty="0"/>
              <a:t>Learning these two tools will put you a step ahead in planning your financial future. Whether you're saving for a phone, university, or a bigger dream, you'll have a much better sense of direction</a:t>
            </a:r>
            <a:endParaRPr lang="zh-HK" altLang="en-US" i="1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DD283CE-3905-4F5D-A797-F0EAFBD797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38097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415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8C9AE9-25BA-46B4-919E-818F4474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Part III</a:t>
            </a:r>
            <a:endParaRPr lang="zh-HK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2F744F-A994-493A-9CAC-950BBC146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HK" sz="4400" dirty="0"/>
          </a:p>
          <a:p>
            <a:r>
              <a:rPr lang="en-US" altLang="zh-HK" sz="4400" b="1" dirty="0">
                <a:solidFill>
                  <a:schemeClr val="tx1"/>
                </a:solidFill>
              </a:rPr>
              <a:t>Financial Planning Process</a:t>
            </a:r>
            <a:endParaRPr lang="zh-HK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62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BC688A-BD77-4624-A8F5-42CBEFC5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/>
              <a:t>Financial Planning Process</a:t>
            </a:r>
            <a:endParaRPr lang="zh-HK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346786-BB9D-463F-886C-65D4F8E9FA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zh-HK" sz="3600" dirty="0"/>
              <a:t>FPSB’s Financial Planning Process is a collaborative, iterative approach that financial planning professionals use to consider all aspects of a client’s financial situation when formulating financial planning strategies and making recommendations. The process is arranged into six elements:</a:t>
            </a:r>
            <a:endParaRPr lang="zh-HK" altLang="en-US" sz="360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743BD23-E0F3-4193-A26D-644C2A9453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93" y="2933700"/>
            <a:ext cx="8508207" cy="5672138"/>
          </a:xfrm>
        </p:spPr>
      </p:pic>
    </p:spTree>
    <p:extLst>
      <p:ext uri="{BB962C8B-B14F-4D97-AF65-F5344CB8AC3E}">
        <p14:creationId xmlns:p14="http://schemas.microsoft.com/office/powerpoint/2010/main" val="416386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BA2703-AB7B-49F2-BF03-BFA96509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/>
              <a:t>Content</a:t>
            </a:r>
            <a:endParaRPr lang="zh-HK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C8F1E8-4B38-48F5-A923-5483E740C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4400" dirty="0"/>
              <a:t>Part I – Introduction</a:t>
            </a:r>
          </a:p>
          <a:p>
            <a:pPr marL="0" indent="0">
              <a:buNone/>
            </a:pPr>
            <a:endParaRPr lang="en-US" altLang="zh-HK" sz="4400" dirty="0"/>
          </a:p>
          <a:p>
            <a:r>
              <a:rPr lang="en-US" altLang="zh-HK" sz="4400" dirty="0"/>
              <a:t>Part II – What is Financial planning</a:t>
            </a:r>
          </a:p>
          <a:p>
            <a:endParaRPr lang="en-US" altLang="zh-HK" sz="4400" dirty="0"/>
          </a:p>
          <a:p>
            <a:r>
              <a:rPr lang="en-US" altLang="zh-HK" sz="4400" dirty="0"/>
              <a:t>Part III – Financial Planning Process</a:t>
            </a:r>
          </a:p>
          <a:p>
            <a:pPr marL="0" indent="0">
              <a:buNone/>
            </a:pPr>
            <a:endParaRPr lang="en-US" altLang="zh-HK" sz="4400" dirty="0"/>
          </a:p>
          <a:p>
            <a:r>
              <a:rPr lang="en-US" altLang="zh-HK" sz="4400" dirty="0"/>
              <a:t>Part IV - </a:t>
            </a:r>
            <a:r>
              <a:rPr lang="en-US" altLang="zh-HK" sz="4400" b="1" dirty="0"/>
              <a:t> </a:t>
            </a:r>
            <a:r>
              <a:rPr lang="en-US" altLang="zh-HK" sz="4400" dirty="0"/>
              <a:t>How to Teach This to Secondary Students?</a:t>
            </a:r>
            <a:endParaRPr lang="zh-HK" altLang="en-US" sz="4400" dirty="0"/>
          </a:p>
          <a:p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622151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8C9AE9-25BA-46B4-919E-818F4474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Part IV</a:t>
            </a:r>
            <a:endParaRPr lang="zh-HK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2F744F-A994-493A-9CAC-950BBC146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HK" sz="4400" dirty="0"/>
          </a:p>
          <a:p>
            <a:r>
              <a:rPr lang="en-US" altLang="zh-HK" sz="4400" b="1" dirty="0">
                <a:solidFill>
                  <a:schemeClr val="tx1"/>
                </a:solidFill>
              </a:rPr>
              <a:t> How to Teach This to Secondary Students?</a:t>
            </a:r>
            <a:endParaRPr lang="zh-HK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61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BC688A-BD77-4624-A8F5-42CBEFC5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49" y="31697"/>
            <a:ext cx="15773400" cy="1628245"/>
          </a:xfrm>
        </p:spPr>
        <p:txBody>
          <a:bodyPr/>
          <a:lstStyle/>
          <a:p>
            <a:r>
              <a:rPr lang="en-US" altLang="zh-HK" b="1" dirty="0"/>
              <a:t>How to apply financial planning process on personal finance</a:t>
            </a:r>
            <a:endParaRPr lang="zh-HK" altLang="en-US" b="1" dirty="0"/>
          </a:p>
        </p:txBody>
      </p:sp>
      <p:graphicFrame>
        <p:nvGraphicFramePr>
          <p:cNvPr id="12" name="表格 12">
            <a:extLst>
              <a:ext uri="{FF2B5EF4-FFF2-40B4-BE49-F238E27FC236}">
                <a16:creationId xmlns:a16="http://schemas.microsoft.com/office/drawing/2014/main" id="{0FB3CDFB-871B-4A64-8BBE-500A2881523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7037118"/>
              </p:ext>
            </p:extLst>
          </p:nvPr>
        </p:nvGraphicFramePr>
        <p:xfrm>
          <a:off x="590549" y="1485900"/>
          <a:ext cx="17106901" cy="795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316">
                  <a:extLst>
                    <a:ext uri="{9D8B030D-6E8A-4147-A177-3AD203B41FA5}">
                      <a16:colId xmlns:a16="http://schemas.microsoft.com/office/drawing/2014/main" val="244166318"/>
                    </a:ext>
                  </a:extLst>
                </a:gridCol>
                <a:gridCol w="5223284">
                  <a:extLst>
                    <a:ext uri="{9D8B030D-6E8A-4147-A177-3AD203B41FA5}">
                      <a16:colId xmlns:a16="http://schemas.microsoft.com/office/drawing/2014/main" val="143958461"/>
                    </a:ext>
                  </a:extLst>
                </a:gridCol>
                <a:gridCol w="9258301">
                  <a:extLst>
                    <a:ext uri="{9D8B030D-6E8A-4147-A177-3AD203B41FA5}">
                      <a16:colId xmlns:a16="http://schemas.microsoft.com/office/drawing/2014/main" val="349075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  <a:latin typeface="+mn-lt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  <a:latin typeface="+mn-lt"/>
                        </a:rPr>
                        <a:t>FPSB Process (Summary)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>
                          <a:latin typeface="+mn-lt"/>
                        </a:rPr>
                        <a:t>Application (example)</a:t>
                      </a:r>
                      <a:endParaRPr lang="zh-HK" alt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28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  <a:latin typeface="+mn-lt"/>
                        </a:rPr>
                        <a:t>1. Establish and Define the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  <a:latin typeface="+mn-lt"/>
                        </a:rPr>
                        <a:t>Explain process, services, competencies; disclose conflicts; agree on scope/terms in writing.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  <a:latin typeface="+mn-lt"/>
                        </a:rPr>
                        <a:t>Decide how you’ll manage your money (e.g., “I’ll plan my HK$500 monthly allowance”). Be honest about biases (e.g., “I love spending on games”). Write down your focus, like saving for a concert ticket, in a notebook or app.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044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  <a:latin typeface="+mn-lt"/>
                        </a:rPr>
                        <a:t>2. Collect Information</a:t>
                      </a:r>
                    </a:p>
                    <a:p>
                      <a:endParaRPr lang="zh-HK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</a:rPr>
                        <a:t>Identify goals; gather quantitative (e.g., income) and qualitative (e.g., values)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</a:rPr>
                        <a:t>List your goals (e.g., buy a HK$1,000 phone in 6 months). Track income (e.g., allowance, red packet money) and expenses (e.g., snacks, transport) for a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404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  <a:latin typeface="+mn-lt"/>
                        </a:rPr>
                        <a:t>3. Analyze and Assess Financial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</a:rPr>
                        <a:t>Assess current situation vs. goals; identify resources, risks, constraints.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</a:rPr>
                        <a:t>Compare income to spending (e.g., “I spend HK$300/month but need to save HK$200”). Note risks like impulse buys or emergencies (e.g., phone repair). Check if goals are realistic.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77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  <a:latin typeface="+mn-lt"/>
                        </a:rPr>
                        <a:t>4. Develop and Present Recommendations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</a:rPr>
                        <a:t>Develop strategies; present recommendations with rationale; adjust based on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</a:rPr>
                        <a:t>Brainstorm ideas (e.g., cut bubble tea to save HK$100/month or sell old clothes). List pros/cons (e.g., “Saving takes longer but avoids debt”). Choose a plan and note why. Plan to revisit if prices rise.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25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  <a:latin typeface="+mn-lt"/>
                        </a:rPr>
                        <a:t>5. Implement Recommendations</a:t>
                      </a:r>
                    </a:p>
                    <a:p>
                      <a:endParaRPr lang="zh-HK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</a:rPr>
                        <a:t>Agree on actions; identify tools/services; assign responsibilities.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</a:rPr>
                        <a:t>Act on your plan (e.g., set aside HK$50/week in a jar or free budgeting app like Money Lover). Stick to it yourself. Avoid paid services—keep it simple and free.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465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  <a:latin typeface="+mn-lt"/>
                        </a:rPr>
                        <a:t>6. Review the Situation</a:t>
                      </a:r>
                    </a:p>
                    <a:p>
                      <a:endParaRPr lang="zh-HK" alt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</a:rPr>
                        <a:t>Set review terms; update based on personal/economic changes.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>
                          <a:effectLst/>
                        </a:rPr>
                        <a:t>Check progress monthly (e.g., “Saved HK$600 for the phone yet?”). Adjust for changes like lower allowance or new goals (e.g., school trip). Stay flexible.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322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868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BC688A-BD77-4624-A8F5-42CBEFC5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/>
              <a:t>Role of Teacher in financial planning for youth</a:t>
            </a:r>
            <a:endParaRPr lang="zh-HK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346786-BB9D-463F-886C-65D4F8E9F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400300"/>
            <a:ext cx="14897100" cy="6527800"/>
          </a:xfrm>
        </p:spPr>
        <p:txBody>
          <a:bodyPr>
            <a:normAutofit/>
          </a:bodyPr>
          <a:lstStyle/>
          <a:p>
            <a:r>
              <a:rPr lang="en-US" altLang="zh-HK" sz="3200" b="1" dirty="0"/>
              <a:t>Context: </a:t>
            </a:r>
            <a:r>
              <a:rPr lang="en-US" altLang="zh-HK" sz="3200" dirty="0"/>
              <a:t>Explain that teens manage small but meaningful finances (e.g., allowances, part-time job earnings). The FPSB process, though professional, is adaptable for teaching discipline and goal-setting.</a:t>
            </a:r>
            <a:endParaRPr lang="en-US" altLang="zh-HK" sz="3200" b="1" dirty="0"/>
          </a:p>
          <a:p>
            <a:r>
              <a:rPr lang="en-US" altLang="zh-HK" sz="3200" b="1" dirty="0"/>
              <a:t>Practicality: </a:t>
            </a:r>
            <a:r>
              <a:rPr lang="en-US" altLang="zh-HK" sz="3200" dirty="0"/>
              <a:t>Emphasize simple tools (e.g., notebooks, free apps) to avoid overwhelming students. Use relatable examples like saving for a gadget or outing.</a:t>
            </a:r>
            <a:endParaRPr lang="en-US" altLang="zh-HK" sz="3200" b="1" dirty="0"/>
          </a:p>
          <a:p>
            <a:r>
              <a:rPr lang="en-US" altLang="zh-HK" sz="3200" b="1" dirty="0"/>
              <a:t>Empowerment: </a:t>
            </a:r>
            <a:r>
              <a:rPr lang="en-US" altLang="zh-HK" sz="3200" dirty="0"/>
              <a:t>Highlight that this process fosters independence. Teens learn to analyze, decide, and adapt—skills for life.</a:t>
            </a:r>
          </a:p>
          <a:p>
            <a:r>
              <a:rPr lang="en-US" altLang="zh-HK" sz="3200" b="1" dirty="0"/>
              <a:t>Engagement: </a:t>
            </a:r>
            <a:r>
              <a:rPr lang="en-US" altLang="zh-HK" sz="3200" dirty="0"/>
              <a:t>Integrate into life skills classes, using group activities (e.g., mock budgeting) to make it fun.</a:t>
            </a:r>
          </a:p>
          <a:p>
            <a:endParaRPr lang="en-US" altLang="zh-HK" sz="3200" dirty="0"/>
          </a:p>
          <a:p>
            <a:endParaRPr lang="en-US" altLang="zh-HK" sz="3200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469E6DD3-5A84-4164-B741-2B29FCFB92A5}"/>
              </a:ext>
            </a:extLst>
          </p:cNvPr>
          <p:cNvSpPr/>
          <p:nvPr/>
        </p:nvSpPr>
        <p:spPr>
          <a:xfrm>
            <a:off x="3429000" y="7261463"/>
            <a:ext cx="10896600" cy="12504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600" b="1" dirty="0">
                <a:solidFill>
                  <a:schemeClr val="tx1"/>
                </a:solidFill>
              </a:rPr>
              <a:t>"Teaching kids about money is a gift for life.”</a:t>
            </a:r>
          </a:p>
          <a:p>
            <a:pPr algn="ctr"/>
            <a:r>
              <a:rPr lang="en-US" altLang="zh-HK" sz="3600" b="1" dirty="0">
                <a:solidFill>
                  <a:schemeClr val="tx1"/>
                </a:solidFill>
              </a:rPr>
              <a:t> – never too early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93060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7B236DFF-1099-4779-88E7-0A0FF6BE7ADC}"/>
              </a:ext>
            </a:extLst>
          </p:cNvPr>
          <p:cNvSpPr txBox="1">
            <a:spLocks/>
          </p:cNvSpPr>
          <p:nvPr/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HK" b="1" dirty="0"/>
          </a:p>
          <a:p>
            <a:r>
              <a:rPr lang="en-US" altLang="zh-HK" sz="4800" b="1" dirty="0">
                <a:solidFill>
                  <a:schemeClr val="accent2"/>
                </a:solidFill>
              </a:rPr>
              <a:t>Summary</a:t>
            </a:r>
            <a:endParaRPr lang="zh-HK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2FF7C22-8EAA-49C2-A5FB-CB580FC8DA5D}"/>
              </a:ext>
            </a:extLst>
          </p:cNvPr>
          <p:cNvSpPr txBox="1"/>
          <p:nvPr/>
        </p:nvSpPr>
        <p:spPr>
          <a:xfrm>
            <a:off x="1281249" y="2400300"/>
            <a:ext cx="1402499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600" dirty="0">
                <a:latin typeface="DengXian" panose="02010600030101010101" pitchFamily="2" charset="-122"/>
                <a:ea typeface="DengXian" panose="02010600030101010101" pitchFamily="2" charset="-122"/>
              </a:rPr>
              <a:t>Financial Planning is an ongoing process; starting early is easier.</a:t>
            </a:r>
          </a:p>
          <a:p>
            <a:endParaRPr lang="en-US" altLang="zh-HK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HK" sz="3600" dirty="0">
                <a:latin typeface="DengXian" panose="02010600030101010101" pitchFamily="2" charset="-122"/>
                <a:ea typeface="DengXian" panose="02010600030101010101" pitchFamily="2" charset="-122"/>
              </a:rPr>
              <a:t>Core: Goals            Plan 		Implement		 Review</a:t>
            </a:r>
          </a:p>
          <a:p>
            <a:endParaRPr lang="en-US" altLang="zh-HK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HK" sz="3600" dirty="0">
                <a:latin typeface="DengXian" panose="02010600030101010101" pitchFamily="2" charset="-122"/>
                <a:ea typeface="DengXian" panose="02010600030101010101" pitchFamily="2" charset="-122"/>
              </a:rPr>
              <a:t>A systematic process of managing financial resources to achieve goals</a:t>
            </a:r>
          </a:p>
          <a:p>
            <a:r>
              <a:rPr lang="en-US" altLang="zh-HK" sz="3600" dirty="0">
                <a:latin typeface="DengXian" panose="02010600030101010101" pitchFamily="2" charset="-122"/>
                <a:ea typeface="DengXian" panose="02010600030101010101" pitchFamily="2" charset="-122"/>
              </a:rPr>
              <a:t>And avoid financial crises.</a:t>
            </a:r>
          </a:p>
          <a:p>
            <a:endParaRPr lang="en-US" altLang="zh-HK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HK" sz="3600" dirty="0">
                <a:latin typeface="DengXian" panose="02010600030101010101" pitchFamily="2" charset="-122"/>
                <a:ea typeface="DengXian" panose="02010600030101010101" pitchFamily="2" charset="-122"/>
              </a:rPr>
              <a:t>Develop students’ responsibility, independence and skills.</a:t>
            </a:r>
          </a:p>
          <a:p>
            <a:endParaRPr lang="en-US" altLang="zh-HK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HK" sz="3600" dirty="0">
                <a:latin typeface="DengXian" panose="02010600030101010101" pitchFamily="2" charset="-122"/>
                <a:ea typeface="DengXian" panose="02010600030101010101" pitchFamily="2" charset="-122"/>
              </a:rPr>
              <a:t>Enhance financial literacy and reduces social issues.</a:t>
            </a:r>
          </a:p>
        </p:txBody>
      </p:sp>
      <p:sp>
        <p:nvSpPr>
          <p:cNvPr id="2" name="箭號: 向右 1">
            <a:extLst>
              <a:ext uri="{FF2B5EF4-FFF2-40B4-BE49-F238E27FC236}">
                <a16:creationId xmlns:a16="http://schemas.microsoft.com/office/drawing/2014/main" id="{88C31C7B-6D60-5F8A-1583-4A058685EF15}"/>
              </a:ext>
            </a:extLst>
          </p:cNvPr>
          <p:cNvSpPr/>
          <p:nvPr/>
        </p:nvSpPr>
        <p:spPr>
          <a:xfrm>
            <a:off x="3962400" y="36601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4D5D2352-4A64-88FE-820A-2D7ED541826B}"/>
              </a:ext>
            </a:extLst>
          </p:cNvPr>
          <p:cNvSpPr/>
          <p:nvPr/>
        </p:nvSpPr>
        <p:spPr>
          <a:xfrm>
            <a:off x="6248400" y="36601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C99F6C58-8D98-AFD0-298C-0C0B767B17EF}"/>
              </a:ext>
            </a:extLst>
          </p:cNvPr>
          <p:cNvSpPr/>
          <p:nvPr/>
        </p:nvSpPr>
        <p:spPr>
          <a:xfrm>
            <a:off x="10363200" y="36327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66256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內容版面配置區 4">
            <a:extLst>
              <a:ext uri="{FF2B5EF4-FFF2-40B4-BE49-F238E27FC236}">
                <a16:creationId xmlns:a16="http://schemas.microsoft.com/office/drawing/2014/main" id="{632A3FFF-9E9D-F2C5-2D77-D4FCA017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84" y="2476500"/>
            <a:ext cx="12839699" cy="58691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9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zh-TW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CEO of the Institute of Financial Planners of Hong Kong</a:t>
            </a:r>
          </a:p>
          <a:p>
            <a:pPr>
              <a:lnSpc>
                <a:spcPts val="39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zh-TW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40 years of extensive experience in the banking and finance industry.</a:t>
            </a:r>
          </a:p>
          <a:p>
            <a:pPr>
              <a:lnSpc>
                <a:spcPts val="39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zh-TW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Served as the Executive Director and CEO of the Banco Delta Asia Bank (Macau).</a:t>
            </a:r>
          </a:p>
          <a:p>
            <a:pPr>
              <a:lnSpc>
                <a:spcPts val="39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zh-TW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Senior management in Hang Seng Bank, Dah Sing Bank, CMB Wing Lung Bank and </a:t>
            </a:r>
            <a:r>
              <a:rPr lang="en-US" altLang="zh-TW" sz="300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Chiyu</a:t>
            </a:r>
            <a:r>
              <a:rPr lang="en-US" altLang="zh-TW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Banking Corporation Ltd.</a:t>
            </a:r>
          </a:p>
          <a:p>
            <a:pPr>
              <a:lnSpc>
                <a:spcPts val="39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zh-TW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Served as the General Manager of The Hong Kong Institute of Bankers.</a:t>
            </a:r>
          </a:p>
          <a:p>
            <a:pPr>
              <a:lnSpc>
                <a:spcPts val="39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zh-TW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Served as the Lead Consultant of HKPC Academy of the HK Productivity Council</a:t>
            </a:r>
          </a:p>
          <a:p>
            <a:pPr>
              <a:lnSpc>
                <a:spcPts val="39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zh-TW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Holds a Doctor of Business Administration (DBA) from The Hong Kong Polytechnic University; MBA, MSc Banking and BA (Accountancy) from The City University of Hong Kong.</a:t>
            </a:r>
          </a:p>
          <a:p>
            <a:pPr>
              <a:lnSpc>
                <a:spcPts val="39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zh-TW" sz="3000" dirty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Certified Banker of HKIB. CPA of HKICPA. Fellow member of ACCA and HKSI. </a:t>
            </a:r>
          </a:p>
          <a:p>
            <a:pPr>
              <a:lnSpc>
                <a:spcPts val="3900"/>
              </a:lnSpc>
              <a:spcBef>
                <a:spcPct val="0"/>
              </a:spcBef>
              <a:buClr>
                <a:srgbClr val="000000"/>
              </a:buClr>
              <a:defRPr/>
            </a:pPr>
            <a:endParaRPr lang="en-US" altLang="zh-HK" sz="3000" dirty="0">
              <a:solidFill>
                <a:srgbClr val="000000"/>
              </a:solidFill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3900"/>
              </a:lnSpc>
              <a:spcBef>
                <a:spcPct val="0"/>
              </a:spcBef>
              <a:buClr>
                <a:srgbClr val="000000"/>
              </a:buClr>
              <a:defRPr/>
            </a:pPr>
            <a:endParaRPr lang="zh-HK" altLang="en-US" sz="3000" dirty="0">
              <a:solidFill>
                <a:srgbClr val="000000"/>
              </a:solidFill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6ED01AC-7CBE-6A03-2CF5-3B91C690B901}"/>
              </a:ext>
            </a:extLst>
          </p:cNvPr>
          <p:cNvSpPr txBox="1">
            <a:spLocks/>
          </p:cNvSpPr>
          <p:nvPr/>
        </p:nvSpPr>
        <p:spPr>
          <a:xfrm>
            <a:off x="609600" y="703089"/>
            <a:ext cx="15773400" cy="71555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HK" sz="3600" b="1" dirty="0"/>
              <a:t>About the Speaker</a:t>
            </a:r>
            <a:endParaRPr lang="zh-HK" altLang="en-US" sz="3600" b="1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C58B362-8121-4F5B-A1B9-0F67079DED23}"/>
              </a:ext>
            </a:extLst>
          </p:cNvPr>
          <p:cNvSpPr txBox="1"/>
          <p:nvPr/>
        </p:nvSpPr>
        <p:spPr>
          <a:xfrm>
            <a:off x="580292" y="1418639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800" dirty="0"/>
              <a:t>Dr. Paris Yeung, CEO of IFPHK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8C9AE9-25BA-46B4-919E-818F4474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/>
              <a:t>Part I</a:t>
            </a:r>
            <a:endParaRPr lang="zh-HK" altLang="en-US" b="1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2F744F-A994-493A-9CAC-950BBC146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HK" sz="4400" b="1" dirty="0">
              <a:solidFill>
                <a:schemeClr val="tx1"/>
              </a:solidFill>
            </a:endParaRPr>
          </a:p>
          <a:p>
            <a:r>
              <a:rPr lang="en-US" altLang="zh-HK" sz="4400" b="1" dirty="0">
                <a:solidFill>
                  <a:schemeClr val="tx1"/>
                </a:solidFill>
              </a:rPr>
              <a:t>Introduction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2155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BC688A-BD77-4624-A8F5-42CBEFC5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/>
              <a:t>Financial issues of today’s youth</a:t>
            </a:r>
            <a:endParaRPr lang="zh-HK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346786-BB9D-463F-886C-65D4F8E9F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766" y="2400300"/>
            <a:ext cx="13821833" cy="6527800"/>
          </a:xfrm>
        </p:spPr>
        <p:txBody>
          <a:bodyPr/>
          <a:lstStyle/>
          <a:p>
            <a:pPr marL="0" indent="0">
              <a:buNone/>
            </a:pPr>
            <a:r>
              <a:rPr lang="en-US" altLang="zh-HK" b="1" u="sng" dirty="0"/>
              <a:t>Saving </a:t>
            </a:r>
          </a:p>
          <a:p>
            <a:r>
              <a:rPr lang="en-US" altLang="zh-HK" dirty="0"/>
              <a:t>Surveys indicate young people (aged 15-24) struggle to save consistently, with many lacking formal saving strategies or emergency funds.</a:t>
            </a:r>
            <a:r>
              <a:rPr lang="en-US" altLang="zh-HK" baseline="30000" dirty="0"/>
              <a:t>(1)</a:t>
            </a:r>
            <a:r>
              <a:rPr lang="en-US" altLang="zh-HK" dirty="0"/>
              <a:t> </a:t>
            </a:r>
          </a:p>
          <a:p>
            <a:endParaRPr lang="en-US" altLang="zh-HK" dirty="0"/>
          </a:p>
          <a:p>
            <a:pPr marL="0" indent="0">
              <a:buNone/>
            </a:pPr>
            <a:r>
              <a:rPr lang="en-US" altLang="zh-HK" b="1" u="sng" dirty="0"/>
              <a:t>Financial Management</a:t>
            </a:r>
          </a:p>
          <a:p>
            <a:r>
              <a:rPr lang="en-US" altLang="zh-HK" dirty="0"/>
              <a:t>About </a:t>
            </a:r>
            <a:r>
              <a:rPr lang="en-US" altLang="zh-HK" b="1" dirty="0"/>
              <a:t>40% of youth aged 15-24</a:t>
            </a:r>
            <a:r>
              <a:rPr lang="en-US" altLang="zh-HK" dirty="0"/>
              <a:t> have experienced money management difficulties, including budgeting, saving, investing, and debt handling.</a:t>
            </a:r>
            <a:r>
              <a:rPr lang="en-US" altLang="zh-HK" baseline="30000" dirty="0"/>
              <a:t> (1)</a:t>
            </a:r>
            <a:r>
              <a:rPr lang="en-US" altLang="zh-HK" dirty="0"/>
              <a:t> 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b="1" u="sng" dirty="0"/>
              <a:t>Investment</a:t>
            </a:r>
          </a:p>
          <a:p>
            <a:r>
              <a:rPr lang="en-US" altLang="zh-HK" dirty="0"/>
              <a:t>Nearly half of young people feel unsure about how to start investing or choose suitable products.</a:t>
            </a:r>
            <a:r>
              <a:rPr lang="en-US" altLang="zh-HK" baseline="30000" dirty="0"/>
              <a:t> (2)</a:t>
            </a:r>
            <a:r>
              <a:rPr lang="en-US" altLang="zh-HK" dirty="0"/>
              <a:t> </a:t>
            </a:r>
          </a:p>
          <a:p>
            <a:r>
              <a:rPr lang="en-US" altLang="zh-HK" dirty="0"/>
              <a:t>Many find investment entry thresholds too high, and financial literacy (particularly for digital finance) lags behind adults. </a:t>
            </a:r>
            <a:r>
              <a:rPr lang="en-US" altLang="zh-HK" baseline="30000" dirty="0"/>
              <a:t>(2)</a:t>
            </a:r>
            <a:r>
              <a:rPr lang="en-US" altLang="zh-HK" dirty="0"/>
              <a:t> </a:t>
            </a:r>
            <a:r>
              <a:rPr lang="en-US" altLang="zh-HK" baseline="30000" dirty="0"/>
              <a:t>(2)</a:t>
            </a:r>
            <a:r>
              <a:rPr lang="en-US" altLang="zh-HK" dirty="0"/>
              <a:t> </a:t>
            </a:r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endParaRPr lang="zh-HK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3080E1E-13BC-4AF1-BE63-E104B7483517}"/>
              </a:ext>
            </a:extLst>
          </p:cNvPr>
          <p:cNvSpPr txBox="1"/>
          <p:nvPr/>
        </p:nvSpPr>
        <p:spPr>
          <a:xfrm>
            <a:off x="1265766" y="9064625"/>
            <a:ext cx="82540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AutoNum type="arabicPeriod"/>
            </a:pPr>
            <a:r>
              <a:rPr lang="en-US" altLang="zh-HK" sz="1400" u="sng" dirty="0">
                <a:hlinkClick r:id="rId2"/>
              </a:rPr>
              <a:t>https://cps.hkfyg.org.hk/2025/06/23/yhk_17_2_interview_the-irreplaceable-value-of-financial-wisdom/</a:t>
            </a:r>
            <a:r>
              <a:rPr lang="en-US" altLang="zh-HK" sz="1400" dirty="0"/>
              <a:t>   </a:t>
            </a:r>
          </a:p>
          <a:p>
            <a:pPr marL="342900" lvl="0" indent="-342900">
              <a:buAutoNum type="arabicPeriod"/>
            </a:pPr>
            <a:r>
              <a:rPr lang="en-US" altLang="zh-HK" sz="1400" u="sng" dirty="0">
                <a:hlinkClick r:id="rId3"/>
              </a:rPr>
              <a:t>https://www.hangseng.com/cms/ccd/eng/PDF/171024e.pdf</a:t>
            </a:r>
            <a:r>
              <a:rPr lang="en-US" altLang="zh-HK" sz="1400" dirty="0"/>
              <a:t>     </a:t>
            </a:r>
          </a:p>
          <a:p>
            <a:pPr marL="342900" lvl="0" indent="-342900">
              <a:buAutoNum type="arabicPeriod"/>
            </a:pPr>
            <a:r>
              <a:rPr lang="en-US" altLang="zh-HK" sz="1400" u="sng" dirty="0">
                <a:hlinkClick r:id="rId4"/>
              </a:rPr>
              <a:t>https://www.ifec.org.hk/web/common/pdf/about-ifec/financial-literacy-monitor-2024.pdf</a:t>
            </a:r>
            <a:r>
              <a:rPr lang="en-US" altLang="zh-HK" sz="1400" dirty="0"/>
              <a:t> </a:t>
            </a:r>
            <a:endParaRPr lang="zh-TW" altLang="zh-HK" sz="1400" dirty="0"/>
          </a:p>
        </p:txBody>
      </p:sp>
    </p:spTree>
    <p:extLst>
      <p:ext uri="{BB962C8B-B14F-4D97-AF65-F5344CB8AC3E}">
        <p14:creationId xmlns:p14="http://schemas.microsoft.com/office/powerpoint/2010/main" val="350206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BC688A-BD77-4624-A8F5-42CBEFC5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/>
              <a:t>Financial issues of today’s youth</a:t>
            </a:r>
            <a:endParaRPr lang="zh-HK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346786-BB9D-463F-886C-65D4F8E9F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628900"/>
            <a:ext cx="7734300" cy="652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b="1" u="sng" dirty="0"/>
              <a:t>Debt </a:t>
            </a:r>
          </a:p>
          <a:p>
            <a:pPr lvl="0"/>
            <a:r>
              <a:rPr lang="en-US" altLang="zh-HK" b="1" dirty="0"/>
              <a:t>Credit Card Penetration:</a:t>
            </a:r>
            <a:r>
              <a:rPr lang="en-US" altLang="zh-HK" dirty="0"/>
              <a:t> 70% of young adults aged 21–25 have a credit card, compared to industry averages.</a:t>
            </a:r>
            <a:r>
              <a:rPr lang="en-US" altLang="zh-HK" u="sng" baseline="30000" dirty="0">
                <a:hlinkClick r:id="rId2" action="ppaction://hlinkfile"/>
              </a:rPr>
              <a:t>[1]</a:t>
            </a:r>
            <a:endParaRPr lang="zh-TW" altLang="zh-HK" dirty="0"/>
          </a:p>
          <a:p>
            <a:pPr lvl="0"/>
            <a:r>
              <a:rPr lang="en-US" altLang="zh-HK" b="1" dirty="0"/>
              <a:t>Personal Loans:</a:t>
            </a:r>
            <a:r>
              <a:rPr lang="en-US" altLang="zh-HK" dirty="0"/>
              <a:t> 5% of 21–25 year olds hold a personal loan, increasing to 11% in the 26–30 age group.</a:t>
            </a:r>
            <a:r>
              <a:rPr lang="en-US" altLang="zh-HK" u="sng" baseline="30000" dirty="0">
                <a:hlinkClick r:id="rId2" action="ppaction://hlinkfile"/>
              </a:rPr>
              <a:t>[1]</a:t>
            </a:r>
            <a:endParaRPr lang="en-US" altLang="zh-HK" u="sng" baseline="30000" dirty="0"/>
          </a:p>
          <a:p>
            <a:pPr lvl="0"/>
            <a:r>
              <a:rPr lang="en-US" altLang="zh-HK" b="1" dirty="0"/>
              <a:t>Delinquency:</a:t>
            </a:r>
            <a:r>
              <a:rPr lang="en-US" altLang="zh-HK" dirty="0"/>
              <a:t> Credit card delinquency at 30+ days past due is 1.5% for 21-year-old prime cardholders (lower for older cohorts).</a:t>
            </a:r>
            <a:endParaRPr lang="zh-TW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endParaRPr lang="zh-HK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3080E1E-13BC-4AF1-BE63-E104B7483517}"/>
              </a:ext>
            </a:extLst>
          </p:cNvPr>
          <p:cNvSpPr txBox="1"/>
          <p:nvPr/>
        </p:nvSpPr>
        <p:spPr>
          <a:xfrm>
            <a:off x="838200" y="9000648"/>
            <a:ext cx="103310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HK" sz="1400" u="sng" dirty="0">
                <a:hlinkClick r:id="rId3"/>
              </a:rPr>
              <a:t>https://newsroom.transunion.hk/young-adults-offer-significant-potential-for-growth-for-hong-kongs-credit-market--transunion-study/</a:t>
            </a:r>
            <a:endParaRPr lang="en-US" altLang="zh-HK" sz="1400" u="sng" dirty="0"/>
          </a:p>
          <a:p>
            <a:pPr marL="342900" indent="-342900">
              <a:buAutoNum type="arabicPeriod"/>
            </a:pPr>
            <a:r>
              <a:rPr lang="en-US" altLang="zh-HK" sz="1400" u="sng" dirty="0"/>
              <a:t>https://www.ifec.org.hk/web/common/pdf/about-ifec/financial-literacy-monitor-2024.pdf </a:t>
            </a:r>
          </a:p>
          <a:p>
            <a:pPr marL="342900" indent="-342900">
              <a:buAutoNum type="arabicPeriod"/>
            </a:pPr>
            <a:r>
              <a:rPr lang="en-US" altLang="zh-HK" sz="1400" u="sng" dirty="0"/>
              <a:t>https://www.hkma.gov.hk/eng/news-and-media/press-releases/2024/05/20240516-4/ 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0FDD40C0-4760-4211-B2EF-9F5AEF5FE6E6}"/>
              </a:ext>
            </a:extLst>
          </p:cNvPr>
          <p:cNvSpPr txBox="1">
            <a:spLocks/>
          </p:cNvSpPr>
          <p:nvPr/>
        </p:nvSpPr>
        <p:spPr>
          <a:xfrm>
            <a:off x="9144000" y="2552700"/>
            <a:ext cx="8458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b="1" u="sng" dirty="0"/>
              <a:t>Financial Literacy</a:t>
            </a:r>
          </a:p>
          <a:p>
            <a:pPr lvl="0"/>
            <a:r>
              <a:rPr lang="en-US" altLang="zh-HK" dirty="0"/>
              <a:t>Average financial management ability score for students: 12.7 out of 21, indicating "room for improvement" in budgeting and saving skills.</a:t>
            </a:r>
            <a:r>
              <a:rPr lang="en-US" altLang="zh-HK" u="sng" baseline="30000" dirty="0">
                <a:hlinkClick r:id="rId4" action="ppaction://hlinkfile"/>
              </a:rPr>
              <a:t>[2]</a:t>
            </a:r>
            <a:endParaRPr lang="en-US" altLang="zh-HK" u="sng" baseline="30000" dirty="0"/>
          </a:p>
          <a:p>
            <a:pPr lvl="0"/>
            <a:r>
              <a:rPr lang="en-US" altLang="zh-HK" b="1" dirty="0"/>
              <a:t>Knowledge Score:</a:t>
            </a:r>
            <a:r>
              <a:rPr lang="en-US" altLang="zh-HK" dirty="0"/>
              <a:t> Average knowledge score is 31.6 out of 35 for students and young adults (high relative to regional benchmarks).</a:t>
            </a:r>
            <a:r>
              <a:rPr lang="en-US" altLang="zh-HK" u="sng" baseline="30000" dirty="0">
                <a:hlinkClick r:id="rId4" action="ppaction://hlinkfile"/>
              </a:rPr>
              <a:t>[3]</a:t>
            </a:r>
            <a:endParaRPr lang="zh-TW" altLang="zh-HK" dirty="0"/>
          </a:p>
          <a:p>
            <a:pPr lvl="0"/>
            <a:r>
              <a:rPr lang="en-US" altLang="zh-HK" b="1" dirty="0"/>
              <a:t>Attitude and Behavior:</a:t>
            </a:r>
            <a:r>
              <a:rPr lang="en-US" altLang="zh-HK" dirty="0"/>
              <a:t> Financial attitude scores (10.7/20) and behavior scores (28.6/45) are lower, suggesting weaker habits in long-term planning and budgeting.</a:t>
            </a:r>
            <a:r>
              <a:rPr lang="en-US" altLang="zh-HK" u="sng" baseline="30000" dirty="0">
                <a:hlinkClick r:id="rId4" action="ppaction://hlinkfile"/>
              </a:rPr>
              <a:t>[3]</a:t>
            </a:r>
            <a:endParaRPr lang="zh-TW" altLang="zh-HK" dirty="0"/>
          </a:p>
          <a:p>
            <a:pPr lvl="0"/>
            <a:endParaRPr lang="zh-TW" altLang="zh-HK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HK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443C2BDB-3174-45E2-B62F-1145C39EADDC}"/>
              </a:ext>
            </a:extLst>
          </p:cNvPr>
          <p:cNvSpPr/>
          <p:nvPr/>
        </p:nvSpPr>
        <p:spPr>
          <a:xfrm>
            <a:off x="5200650" y="7361237"/>
            <a:ext cx="7734300" cy="12504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>
                <a:solidFill>
                  <a:schemeClr val="tx1"/>
                </a:solidFill>
              </a:rPr>
              <a:t>Introducing financial planning is the key.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7589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8C9AE9-25BA-46B4-919E-818F4474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/>
              <a:t>Part II</a:t>
            </a:r>
            <a:endParaRPr lang="zh-HK" altLang="en-US" b="1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2F744F-A994-493A-9CAC-950BBC146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HK" sz="4400" dirty="0"/>
          </a:p>
          <a:p>
            <a:r>
              <a:rPr lang="en-US" altLang="zh-HK" sz="4400" b="1" dirty="0">
                <a:solidFill>
                  <a:schemeClr val="tx1"/>
                </a:solidFill>
              </a:rPr>
              <a:t>What is Financial Planning?</a:t>
            </a:r>
            <a:endParaRPr lang="zh-HK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BC688A-BD77-4624-A8F5-42CBEFC5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b="1" dirty="0"/>
              <a:t>Definition of Financial Planning</a:t>
            </a:r>
            <a:endParaRPr lang="zh-HK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346786-BB9D-463F-886C-65D4F8E9F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14287500" cy="652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4000" dirty="0"/>
              <a:t>The Financial Planning Standards Board (FPSB) defines financial planning as a collaborative, iterative process that involves assessing a client’s financial situation and developing strategies to achieve their life goals, such as buying a home, saving for education, or planning for retirement.</a:t>
            </a:r>
          </a:p>
          <a:p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5237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BC688A-BD77-4624-A8F5-42CBEFC5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/>
              <a:t>Why is it Important?</a:t>
            </a:r>
            <a:endParaRPr lang="zh-HK" altLang="en-US" b="1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4E6CDA3-2FAA-4EDA-B385-C0C1C649C7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3009900"/>
            <a:ext cx="13854253" cy="5715000"/>
          </a:xfrm>
        </p:spPr>
      </p:pic>
    </p:spTree>
    <p:extLst>
      <p:ext uri="{BB962C8B-B14F-4D97-AF65-F5344CB8AC3E}">
        <p14:creationId xmlns:p14="http://schemas.microsoft.com/office/powerpoint/2010/main" val="464479572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29C2D0BC7F544BE1FEDE0EECD7245" ma:contentTypeVersion="14" ma:contentTypeDescription="Create a new document." ma:contentTypeScope="" ma:versionID="75806ddb1fb14edb209d9a6afa7f7702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15a98af306f19eddcc6e49f7fa20d1bc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87e0f45-7ca9-4496-9d39-5b0b5009d033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4E468BC1-BD67-4668-9EF8-FBC43FA5D7E6}"/>
</file>

<file path=customXml/itemProps2.xml><?xml version="1.0" encoding="utf-8"?>
<ds:datastoreItem xmlns:ds="http://schemas.openxmlformats.org/officeDocument/2006/customXml" ds:itemID="{581D192D-44F8-4346-AEF7-D6DC39D8017E}"/>
</file>

<file path=customXml/itemProps3.xml><?xml version="1.0" encoding="utf-8"?>
<ds:datastoreItem xmlns:ds="http://schemas.openxmlformats.org/officeDocument/2006/customXml" ds:itemID="{B38BCBB6-519C-4E7F-8784-F3C3BD79B33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3827</TotalTime>
  <Words>2173</Words>
  <Application>Microsoft Office PowerPoint</Application>
  <PresentationFormat>自訂</PresentationFormat>
  <Paragraphs>180</Paragraphs>
  <Slides>23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8" baseType="lpstr">
      <vt:lpstr>Calibri Light</vt:lpstr>
      <vt:lpstr>Arial</vt:lpstr>
      <vt:lpstr>DengXian</vt:lpstr>
      <vt:lpstr>Calibri</vt:lpstr>
      <vt:lpstr>自訂設計</vt:lpstr>
      <vt:lpstr>Initiate Financial Planning,  Take Control of Your Wealth</vt:lpstr>
      <vt:lpstr>Content</vt:lpstr>
      <vt:lpstr>PowerPoint 簡報</vt:lpstr>
      <vt:lpstr>Part I</vt:lpstr>
      <vt:lpstr>Financial issues of today’s youth</vt:lpstr>
      <vt:lpstr>Financial issues of today’s youth</vt:lpstr>
      <vt:lpstr>Part II</vt:lpstr>
      <vt:lpstr>Definition of Financial Planning</vt:lpstr>
      <vt:lpstr>Why is it Important?</vt:lpstr>
      <vt:lpstr>The Core Elements of Financial Planning </vt:lpstr>
      <vt:lpstr>Common Misconceptions </vt:lpstr>
      <vt:lpstr>Change Review on Retirement – Micro-retirement</vt:lpstr>
      <vt:lpstr>PowerPoint 簡報</vt:lpstr>
      <vt:lpstr>PowerPoint 簡報</vt:lpstr>
      <vt:lpstr>PowerPoint 簡報</vt:lpstr>
      <vt:lpstr>PowerPoint 簡報</vt:lpstr>
      <vt:lpstr>PowerPoint 簡報</vt:lpstr>
      <vt:lpstr>Part III</vt:lpstr>
      <vt:lpstr>Financial Planning Process</vt:lpstr>
      <vt:lpstr>Part IV</vt:lpstr>
      <vt:lpstr>How to apply financial planning process on personal finance</vt:lpstr>
      <vt:lpstr>Role of Teacher in financial planning for youth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Grow and Collaborate</dc:title>
  <dc:creator>Agnes Lee</dc:creator>
  <cp:lastModifiedBy>CDO(TE)11</cp:lastModifiedBy>
  <cp:revision>90</cp:revision>
  <cp:lastPrinted>2020-08-07T06:57:16Z</cp:lastPrinted>
  <dcterms:created xsi:type="dcterms:W3CDTF">2006-08-16T00:00:00Z</dcterms:created>
  <dcterms:modified xsi:type="dcterms:W3CDTF">2025-11-13T03:51:57Z</dcterms:modified>
  <dc:identifier>DAED_xzFbxk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